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24" r:id="rId5"/>
    <p:sldId id="2527" r:id="rId6"/>
    <p:sldId id="2543" r:id="rId7"/>
    <p:sldId id="2542" r:id="rId8"/>
    <p:sldId id="2544" r:id="rId9"/>
    <p:sldId id="2534" r:id="rId10"/>
    <p:sldId id="2536" r:id="rId11"/>
    <p:sldId id="2545" r:id="rId12"/>
    <p:sldId id="2537" r:id="rId13"/>
    <p:sldId id="2541" r:id="rId14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35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129" y="3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54A859C-09D3-4228-B77A-CB72AF33291E}" type="datetime1">
              <a:rPr lang="es-ES" smtClean="0"/>
              <a:t>12/09/2025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0F9507B-9CD8-421B-9F34-F769A45EFF02}" type="datetime1">
              <a:rPr lang="es-ES" noProof="0" smtClean="0"/>
              <a:t>12/09/2025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</p:spPr>
        <p:txBody>
          <a:bodyPr rtlCol="0"/>
          <a:lstStyle/>
          <a:p>
            <a:pPr rtl="0"/>
            <a:fld id="{3CFA0038-7055-434C-B6C4-B8C69565C60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9664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</p:spPr>
        <p:txBody>
          <a:bodyPr rtlCol="0"/>
          <a:lstStyle/>
          <a:p>
            <a:pPr rtl="0"/>
            <a:fld id="{3CFA0038-7055-434C-B6C4-B8C69565C60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0777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CFA0038-7055-434C-B6C4-B8C69565C60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52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0038-7055-434C-B6C4-B8C69565C60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11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0038-7055-434C-B6C4-B8C69565C60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388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0038-7055-434C-B6C4-B8C69565C60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874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A0038-7055-434C-B6C4-B8C69565C60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49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CFA0038-7055-434C-B6C4-B8C69565C60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060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CFA0038-7055-434C-B6C4-B8C69565C60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1583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CFA0038-7055-434C-B6C4-B8C69565C60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49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49BF2D20-DAE2-42DC-9AB8-77B7B38D7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t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</p:spPr>
        <p:txBody>
          <a:bodyPr rtlCol="0" anchor="b">
            <a:noAutofit/>
          </a:bodyPr>
          <a:lstStyle>
            <a:lvl1pPr>
              <a:defRPr sz="6000"/>
            </a:lvl1pPr>
          </a:lstStyle>
          <a:p>
            <a:pPr rtl="0"/>
            <a:r>
              <a:rPr lang="es-ES" noProof="0"/>
              <a:t>HAGA CLIC PARA MODIFICAR EL TÍTULO DEL PATRÓN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86400"/>
            <a:ext cx="6548438" cy="304801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 rtl="0"/>
            <a:r>
              <a:rPr lang="es-ES" noProof="0"/>
              <a:t>EL SITIO WEB VA AQUÍ</a:t>
            </a:r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tos en cuad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/>
          <p:cNvSpPr>
            <a:spLocks noGrp="1"/>
          </p:cNvSpPr>
          <p:nvPr>
            <p:ph type="pic" sz="quarter" idx="14"/>
          </p:nvPr>
        </p:nvSpPr>
        <p:spPr>
          <a:xfrm>
            <a:off x="6458601" y="-13063"/>
            <a:ext cx="4984597" cy="6881852"/>
          </a:xfrm>
          <a:custGeom>
            <a:avLst/>
            <a:gdLst>
              <a:gd name="connsiteX0" fmla="*/ 1503648 w 9969194"/>
              <a:gd name="connsiteY0" fmla="*/ 0 h 13763703"/>
              <a:gd name="connsiteX1" fmla="*/ 5527552 w 9969194"/>
              <a:gd name="connsiteY1" fmla="*/ 0 h 13763703"/>
              <a:gd name="connsiteX2" fmla="*/ 5527552 w 9969194"/>
              <a:gd name="connsiteY2" fmla="*/ 1227909 h 13763703"/>
              <a:gd name="connsiteX3" fmla="*/ 7022614 w 9969194"/>
              <a:gd name="connsiteY3" fmla="*/ 1227909 h 13763703"/>
              <a:gd name="connsiteX4" fmla="*/ 7022614 w 9969194"/>
              <a:gd name="connsiteY4" fmla="*/ 2794727 h 13763703"/>
              <a:gd name="connsiteX5" fmla="*/ 9969194 w 9969194"/>
              <a:gd name="connsiteY5" fmla="*/ 2794727 h 13763703"/>
              <a:gd name="connsiteX6" fmla="*/ 9969194 w 9969194"/>
              <a:gd name="connsiteY6" fmla="*/ 5957026 h 13763703"/>
              <a:gd name="connsiteX7" fmla="*/ 8950610 w 9969194"/>
              <a:gd name="connsiteY7" fmla="*/ 5957026 h 13763703"/>
              <a:gd name="connsiteX8" fmla="*/ 8950610 w 9969194"/>
              <a:gd name="connsiteY8" fmla="*/ 12565789 h 13763703"/>
              <a:gd name="connsiteX9" fmla="*/ 1869952 w 9969194"/>
              <a:gd name="connsiteY9" fmla="*/ 12565789 h 13763703"/>
              <a:gd name="connsiteX10" fmla="*/ 1869952 w 9969194"/>
              <a:gd name="connsiteY10" fmla="*/ 13763703 h 13763703"/>
              <a:gd name="connsiteX11" fmla="*/ 0 w 9969194"/>
              <a:gd name="connsiteY11" fmla="*/ 13763703 h 13763703"/>
              <a:gd name="connsiteX12" fmla="*/ 0 w 9969194"/>
              <a:gd name="connsiteY12" fmla="*/ 12096207 h 13763703"/>
              <a:gd name="connsiteX13" fmla="*/ 1503648 w 9969194"/>
              <a:gd name="connsiteY13" fmla="*/ 12096207 h 13763703"/>
              <a:gd name="connsiteX14" fmla="*/ 1503648 w 9969194"/>
              <a:gd name="connsiteY14" fmla="*/ 5147401 h 13763703"/>
              <a:gd name="connsiteX15" fmla="*/ 6808482 w 9969194"/>
              <a:gd name="connsiteY15" fmla="*/ 5147401 h 13763703"/>
              <a:gd name="connsiteX16" fmla="*/ 6808482 w 9969194"/>
              <a:gd name="connsiteY16" fmla="*/ 3088415 h 13763703"/>
              <a:gd name="connsiteX17" fmla="*/ 5160598 w 9969194"/>
              <a:gd name="connsiteY17" fmla="*/ 3088415 h 13763703"/>
              <a:gd name="connsiteX18" fmla="*/ 5160598 w 9969194"/>
              <a:gd name="connsiteY18" fmla="*/ 1436915 h 13763703"/>
              <a:gd name="connsiteX19" fmla="*/ 1503648 w 9969194"/>
              <a:gd name="connsiteY19" fmla="*/ 1436915 h 1376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969194" h="13763703">
                <a:moveTo>
                  <a:pt x="1503648" y="0"/>
                </a:moveTo>
                <a:lnTo>
                  <a:pt x="5527552" y="0"/>
                </a:lnTo>
                <a:lnTo>
                  <a:pt x="5527552" y="1227909"/>
                </a:lnTo>
                <a:lnTo>
                  <a:pt x="7022614" y="1227909"/>
                </a:lnTo>
                <a:lnTo>
                  <a:pt x="7022614" y="2794727"/>
                </a:lnTo>
                <a:lnTo>
                  <a:pt x="9969194" y="2794727"/>
                </a:lnTo>
                <a:lnTo>
                  <a:pt x="9969194" y="5957026"/>
                </a:lnTo>
                <a:lnTo>
                  <a:pt x="8950610" y="5957026"/>
                </a:lnTo>
                <a:lnTo>
                  <a:pt x="8950610" y="12565789"/>
                </a:lnTo>
                <a:lnTo>
                  <a:pt x="1869952" y="12565789"/>
                </a:lnTo>
                <a:lnTo>
                  <a:pt x="1869952" y="13763703"/>
                </a:lnTo>
                <a:lnTo>
                  <a:pt x="0" y="13763703"/>
                </a:lnTo>
                <a:lnTo>
                  <a:pt x="0" y="12096207"/>
                </a:lnTo>
                <a:lnTo>
                  <a:pt x="1503648" y="12096207"/>
                </a:lnTo>
                <a:lnTo>
                  <a:pt x="1503648" y="5147401"/>
                </a:lnTo>
                <a:lnTo>
                  <a:pt x="6808482" y="5147401"/>
                </a:lnTo>
                <a:lnTo>
                  <a:pt x="6808482" y="3088415"/>
                </a:lnTo>
                <a:lnTo>
                  <a:pt x="5160598" y="3088415"/>
                </a:lnTo>
                <a:lnTo>
                  <a:pt x="5160598" y="1436915"/>
                </a:lnTo>
                <a:lnTo>
                  <a:pt x="1503648" y="1436915"/>
                </a:lnTo>
                <a:close/>
              </a:path>
            </a:pathLst>
          </a:cu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7" name="Forma 223">
            <a:extLst>
              <a:ext uri="{FF2B5EF4-FFF2-40B4-BE49-F238E27FC236}">
                <a16:creationId xmlns:a16="http://schemas.microsoft.com/office/drawing/2014/main" id="{00159812-53E9-D848-9606-198A5B9858E2}"/>
              </a:ext>
            </a:extLst>
          </p:cNvPr>
          <p:cNvSpPr/>
          <p:nvPr userDrawn="1"/>
        </p:nvSpPr>
        <p:spPr>
          <a:xfrm>
            <a:off x="10491266" y="1562652"/>
            <a:ext cx="1562173" cy="1562173"/>
          </a:xfrm>
          <a:prstGeom prst="rect">
            <a:avLst/>
          </a:prstGeom>
          <a:ln w="38100">
            <a:solidFill>
              <a:schemeClr val="bg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s-ES" sz="1500" noProof="0">
              <a:solidFill>
                <a:schemeClr val="bg2"/>
              </a:solidFill>
            </a:endParaRPr>
          </a:p>
        </p:txBody>
      </p:sp>
      <p:sp>
        <p:nvSpPr>
          <p:cNvPr id="8" name="Forma 224">
            <a:extLst>
              <a:ext uri="{FF2B5EF4-FFF2-40B4-BE49-F238E27FC236}">
                <a16:creationId xmlns:a16="http://schemas.microsoft.com/office/drawing/2014/main" id="{B6EC8FD8-5421-9645-9F0E-CBC6D7CF690B}"/>
              </a:ext>
            </a:extLst>
          </p:cNvPr>
          <p:cNvSpPr/>
          <p:nvPr userDrawn="1"/>
        </p:nvSpPr>
        <p:spPr>
          <a:xfrm>
            <a:off x="7144406" y="879573"/>
            <a:ext cx="662702" cy="662702"/>
          </a:xfrm>
          <a:prstGeom prst="rect">
            <a:avLst/>
          </a:prstGeom>
          <a:ln w="38100">
            <a:solidFill>
              <a:schemeClr val="bg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s-ES" sz="1500" noProof="0">
              <a:solidFill>
                <a:schemeClr val="bg2"/>
              </a:solidFill>
            </a:endParaRPr>
          </a:p>
        </p:txBody>
      </p:sp>
      <p:sp>
        <p:nvSpPr>
          <p:cNvPr id="9" name="Forma 225">
            <a:extLst>
              <a:ext uri="{FF2B5EF4-FFF2-40B4-BE49-F238E27FC236}">
                <a16:creationId xmlns:a16="http://schemas.microsoft.com/office/drawing/2014/main" id="{FB52FD4B-1ED8-5C42-8013-FD61B2A3A2CB}"/>
              </a:ext>
            </a:extLst>
          </p:cNvPr>
          <p:cNvSpPr/>
          <p:nvPr userDrawn="1"/>
        </p:nvSpPr>
        <p:spPr>
          <a:xfrm>
            <a:off x="11488701" y="6383701"/>
            <a:ext cx="781358" cy="781358"/>
          </a:xfrm>
          <a:prstGeom prst="rect">
            <a:avLst/>
          </a:prstGeom>
          <a:ln w="38100">
            <a:solidFill>
              <a:schemeClr val="bg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s-ES" sz="1500" noProof="0">
              <a:solidFill>
                <a:schemeClr val="bg2"/>
              </a:solidFill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9038DA1-6D5C-EA47-BDA4-388C0BC57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8737" y="786810"/>
            <a:ext cx="4008437" cy="1395208"/>
          </a:xfrm>
        </p:spPr>
        <p:txBody>
          <a:bodyPr lIns="0" rtlCol="0" anchor="b"/>
          <a:lstStyle/>
          <a:p>
            <a:pPr rtl="0"/>
            <a:r>
              <a:rPr lang="es-ES" noProof="0"/>
              <a:t>EL TÍTULO VA</a:t>
            </a:r>
            <a:br>
              <a:rPr lang="es-ES" noProof="0"/>
            </a:br>
            <a:r>
              <a:rPr lang="es-ES" noProof="0"/>
              <a:t>AQUÍ</a:t>
            </a:r>
          </a:p>
        </p:txBody>
      </p:sp>
      <p:sp>
        <p:nvSpPr>
          <p:cNvPr id="15" name="Marcador de texto 11">
            <a:extLst>
              <a:ext uri="{FF2B5EF4-FFF2-40B4-BE49-F238E27FC236}">
                <a16:creationId xmlns:a16="http://schemas.microsoft.com/office/drawing/2014/main" id="{D7404C76-F118-6149-96DF-BF25D43E26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28738" y="3019352"/>
            <a:ext cx="4008437" cy="3099153"/>
          </a:xfrm>
        </p:spPr>
        <p:txBody>
          <a:bodyPr lIns="0" rtlCol="0">
            <a:normAutofit/>
          </a:bodyPr>
          <a:lstStyle>
            <a:lvl1pPr>
              <a:lnSpc>
                <a:spcPct val="150000"/>
              </a:lnSpc>
              <a:defRPr sz="1200" spc="0">
                <a:solidFill>
                  <a:schemeClr val="tx2"/>
                </a:solidFill>
              </a:defRPr>
            </a:lvl1pPr>
            <a:lvl2pPr>
              <a:lnSpc>
                <a:spcPct val="150000"/>
              </a:lnSpc>
              <a:defRPr sz="1100" spc="0">
                <a:solidFill>
                  <a:schemeClr val="tx2"/>
                </a:solidFill>
              </a:defRPr>
            </a:lvl2pPr>
            <a:lvl3pPr>
              <a:lnSpc>
                <a:spcPct val="150000"/>
              </a:lnSpc>
              <a:defRPr sz="1050" spc="0">
                <a:solidFill>
                  <a:schemeClr val="tx2"/>
                </a:solidFill>
              </a:defRPr>
            </a:lvl3pPr>
            <a:lvl4pPr>
              <a:lnSpc>
                <a:spcPct val="150000"/>
              </a:lnSpc>
              <a:defRPr sz="1000" spc="0">
                <a:solidFill>
                  <a:schemeClr val="tx2"/>
                </a:solidFill>
              </a:defRPr>
            </a:lvl4pPr>
            <a:lvl5pPr>
              <a:lnSpc>
                <a:spcPct val="150000"/>
              </a:lnSpc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7205F80F-3B88-A44D-812A-11909F0C93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28738" y="22476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SUBTÍTULO AQUÍ</a:t>
            </a:r>
          </a:p>
        </p:txBody>
      </p:sp>
    </p:spTree>
    <p:extLst>
      <p:ext uri="{BB962C8B-B14F-4D97-AF65-F5344CB8AC3E}">
        <p14:creationId xmlns:p14="http://schemas.microsoft.com/office/powerpoint/2010/main" val="414190984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</p:spPr>
        <p:txBody>
          <a:bodyPr rtlCol="0" anchor="b">
            <a:noAutofit/>
          </a:bodyPr>
          <a:lstStyle>
            <a:lvl1pPr>
              <a:defRPr sz="6000"/>
            </a:lvl1pPr>
          </a:lstStyle>
          <a:p>
            <a:pPr rtl="0"/>
            <a:r>
              <a:rPr lang="es-ES" noProof="0"/>
              <a:t>HAGA CLIC PARA MODIFICAR EL TÍTULO DEL PATRÓN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CB11A616-4D84-4BF3-86C7-9F1BBDAD3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86400"/>
            <a:ext cx="6548438" cy="697584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42725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es"/>
              <a:t>HAGA CLIC PARA EDITAR EL ESTILO DEL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</p:spPr>
        <p:txBody>
          <a:bodyPr rtlCol="0"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34744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65092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6B5E0DD3-854B-420F-ADA1-DED8ADDCC3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54163" y="2062956"/>
            <a:ext cx="9083675" cy="27320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81346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896600" cy="893218"/>
          </a:xfrm>
        </p:spPr>
        <p:txBody>
          <a:bodyPr rtlCol="0" anchor="b">
            <a:noAutofit/>
          </a:bodyPr>
          <a:lstStyle>
            <a:lvl1pPr algn="ctr">
              <a:defRPr sz="3600"/>
            </a:lvl1pPr>
          </a:lstStyle>
          <a:p>
            <a:pPr rtl="0"/>
            <a:r>
              <a:rPr lang="es-ES" noProof="0" dirty="0"/>
              <a:t>HAGA CLIC PARA MODIFICAR EL ESTILO DEL TÍTULO DEL PATRÓN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D75C1F3A-BBBB-2946-BF9D-CD1C4898C8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690688"/>
            <a:ext cx="10896600" cy="4862512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1" name="Marcador de texto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91448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SUBTÍTULO AQUÍ</a:t>
            </a:r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1B3D6EB-0B4B-4C00-A78E-E618E038C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86122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rtlCol="0" anchor="b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5" name="Marcador de posición de texto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imagen 2">
            <a:extLst>
              <a:ext uri="{FF2B5EF4-FFF2-40B4-BE49-F238E27FC236}">
                <a16:creationId xmlns:a16="http://schemas.microsoft.com/office/drawing/2014/main" id="{B04B7B3E-1EE1-4212-9F4F-0C7DC6C1584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180012" y="987426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259013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sangrado compl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1182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 de diapositivas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posición de imagen 27">
            <a:extLst>
              <a:ext uri="{FF2B5EF4-FFF2-40B4-BE49-F238E27FC236}">
                <a16:creationId xmlns:a16="http://schemas.microsoft.com/office/drawing/2014/main" id="{EA8FB924-7820-A342-A545-0DFCE2908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0"/>
            <a:ext cx="11360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51231 h 6858000"/>
              <a:gd name="connsiteX5" fmla="*/ 6277708 w 12192000"/>
              <a:gd name="connsiteY5" fmla="*/ 5451231 h 6858000"/>
              <a:gd name="connsiteX6" fmla="*/ 6277708 w 12192000"/>
              <a:gd name="connsiteY6" fmla="*/ 1481138 h 6858000"/>
              <a:gd name="connsiteX7" fmla="*/ 0 w 12192000"/>
              <a:gd name="connsiteY7" fmla="*/ 1481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51231"/>
                </a:lnTo>
                <a:lnTo>
                  <a:pt x="6277708" y="5451231"/>
                </a:lnTo>
                <a:lnTo>
                  <a:pt x="6277708" y="1481138"/>
                </a:lnTo>
                <a:lnTo>
                  <a:pt x="0" y="1481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</p:spPr>
        <p:txBody>
          <a:bodyPr rtlCol="0"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agradecimi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3EE4273-5B11-44D2-BB30-AB361AEA56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8012252 w 11353800"/>
              <a:gd name="connsiteY5" fmla="*/ 0 h 5791201"/>
              <a:gd name="connsiteX6" fmla="*/ 8012252 w 11353800"/>
              <a:gd name="connsiteY6" fmla="*/ 1892595 h 5791201"/>
              <a:gd name="connsiteX7" fmla="*/ 11353800 w 11353800"/>
              <a:gd name="connsiteY7" fmla="*/ 1892595 h 5791201"/>
              <a:gd name="connsiteX8" fmla="*/ 11353800 w 11353800"/>
              <a:gd name="connsiteY8" fmla="*/ 5791200 h 5791201"/>
              <a:gd name="connsiteX9" fmla="*/ 6662737 w 11353800"/>
              <a:gd name="connsiteY9" fmla="*/ 5791200 h 5791201"/>
              <a:gd name="connsiteX10" fmla="*/ 6662737 w 11353800"/>
              <a:gd name="connsiteY10" fmla="*/ 2531373 h 5791201"/>
              <a:gd name="connsiteX11" fmla="*/ 1 w 11353800"/>
              <a:gd name="connsiteY11" fmla="*/ 2531373 h 5791201"/>
              <a:gd name="connsiteX12" fmla="*/ 1 w 11353800"/>
              <a:gd name="connsiteY12" fmla="*/ 5791200 h 5791201"/>
              <a:gd name="connsiteX13" fmla="*/ 0 w 11353800"/>
              <a:gd name="connsiteY13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8012252" y="0"/>
                </a:lnTo>
                <a:lnTo>
                  <a:pt x="8012252" y="1892595"/>
                </a:lnTo>
                <a:lnTo>
                  <a:pt x="11353800" y="1892595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t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72985"/>
            <a:ext cx="6548438" cy="2413416"/>
          </a:xfrm>
        </p:spPr>
        <p:txBody>
          <a:bodyPr rtlCol="0" anchor="b">
            <a:noAutofit/>
          </a:bodyPr>
          <a:lstStyle>
            <a:lvl1pPr>
              <a:defRPr sz="6000"/>
            </a:lvl1pPr>
          </a:lstStyle>
          <a:p>
            <a:pPr rtl="0"/>
            <a:r>
              <a:rPr lang="es-ES" noProof="0" dirty="0"/>
              <a:t>HAGA CLIC PARA MODIFICAR EL TÍTULO DEL PATRÓN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5486401"/>
            <a:ext cx="6548439" cy="304800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 rtl="0"/>
            <a:r>
              <a:rPr lang="es-ES" noProof="0"/>
              <a:t>EL SITIO WEB VA AQUÍ</a:t>
            </a:r>
          </a:p>
        </p:txBody>
      </p:sp>
    </p:spTree>
    <p:extLst>
      <p:ext uri="{BB962C8B-B14F-4D97-AF65-F5344CB8AC3E}">
        <p14:creationId xmlns:p14="http://schemas.microsoft.com/office/powerpoint/2010/main" val="150662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a de 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80C00A69-6129-E54C-B138-69D96462C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682850 w 12192000"/>
              <a:gd name="connsiteY3" fmla="*/ 6858000 h 6858000"/>
              <a:gd name="connsiteX4" fmla="*/ 6682850 w 12192000"/>
              <a:gd name="connsiteY4" fmla="*/ 3259237 h 6858000"/>
              <a:gd name="connsiteX5" fmla="*/ 838200 w 12192000"/>
              <a:gd name="connsiteY5" fmla="*/ 3259237 h 6858000"/>
              <a:gd name="connsiteX6" fmla="*/ 8382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6682850" y="6858000"/>
                </a:lnTo>
                <a:lnTo>
                  <a:pt x="6682850" y="3259237"/>
                </a:lnTo>
                <a:lnTo>
                  <a:pt x="838200" y="3259237"/>
                </a:lnTo>
                <a:lnTo>
                  <a:pt x="838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985175C-7C48-9449-9A0A-088E9BCAE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3259237"/>
            <a:ext cx="5445858" cy="2852737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44F669B5-8A24-5846-82A0-51E5506817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6138962"/>
            <a:ext cx="5445858" cy="580815"/>
          </a:xfrm>
        </p:spPr>
        <p:txBody>
          <a:bodyPr rtlCol="0">
            <a:normAutofit/>
          </a:bodyPr>
          <a:lstStyle>
            <a:lvl1pPr marL="0" indent="0">
              <a:buNone/>
              <a:defRPr sz="1800" b="0" i="0" spc="300">
                <a:solidFill>
                  <a:schemeClr val="tx2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y 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>
          <a:xfrm>
            <a:off x="838200" y="0"/>
            <a:ext cx="5257800" cy="6858000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43746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ú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9295395-4EC9-4A2A-A4BF-5B0E3F1E90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0"/>
            <a:ext cx="11353800" cy="6858000"/>
          </a:xfrm>
          <a:custGeom>
            <a:avLst/>
            <a:gdLst>
              <a:gd name="connsiteX0" fmla="*/ 0 w 11353800"/>
              <a:gd name="connsiteY0" fmla="*/ 0 h 6858000"/>
              <a:gd name="connsiteX1" fmla="*/ 11353800 w 11353800"/>
              <a:gd name="connsiteY1" fmla="*/ 0 h 6858000"/>
              <a:gd name="connsiteX2" fmla="*/ 11353800 w 11353800"/>
              <a:gd name="connsiteY2" fmla="*/ 4947138 h 6858000"/>
              <a:gd name="connsiteX3" fmla="*/ 7133492 w 11353800"/>
              <a:gd name="connsiteY3" fmla="*/ 4947138 h 6858000"/>
              <a:gd name="connsiteX4" fmla="*/ 7133492 w 11353800"/>
              <a:gd name="connsiteY4" fmla="*/ 6858000 h 6858000"/>
              <a:gd name="connsiteX5" fmla="*/ 0 w 11353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0" h="6858000">
                <a:moveTo>
                  <a:pt x="0" y="0"/>
                </a:moveTo>
                <a:lnTo>
                  <a:pt x="11353800" y="0"/>
                </a:lnTo>
                <a:lnTo>
                  <a:pt x="11353800" y="4947138"/>
                </a:lnTo>
                <a:lnTo>
                  <a:pt x="7133492" y="4947138"/>
                </a:lnTo>
                <a:lnTo>
                  <a:pt x="7133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C6DA884-7C48-8D49-9DFE-4CE990C95A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1989" y="5829950"/>
            <a:ext cx="3558320" cy="62865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900"/>
            </a:lvl2pPr>
            <a:lvl3pPr marL="914400" indent="0">
              <a:buNone/>
              <a:defRPr sz="800"/>
            </a:lvl3pPr>
            <a:lvl4pPr marL="1371600" indent="0">
              <a:buNone/>
              <a:defRPr sz="700"/>
            </a:lvl4pPr>
            <a:lvl5pPr marL="1828800" indent="0">
              <a:buNone/>
              <a:defRPr sz="700"/>
            </a:lvl5pPr>
          </a:lstStyle>
          <a:p>
            <a:pPr lvl="0" rtl="0"/>
            <a:r>
              <a:rPr lang="es-ES" noProof="0"/>
              <a:t>El título va aquí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EFCCE50-D1A9-1249-AF64-BA06424C8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6179" y="5250600"/>
            <a:ext cx="3545503" cy="564335"/>
          </a:xfrm>
        </p:spPr>
        <p:txBody>
          <a:bodyPr rtlCol="0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es-ES" noProof="0"/>
              <a:t>EL TÍTULO VA AQUÍ</a:t>
            </a:r>
          </a:p>
        </p:txBody>
      </p:sp>
    </p:spTree>
    <p:extLst>
      <p:ext uri="{BB962C8B-B14F-4D97-AF65-F5344CB8AC3E}">
        <p14:creationId xmlns:p14="http://schemas.microsoft.com/office/powerpoint/2010/main" val="1565262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 con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"/>
          <p:cNvSpPr>
            <a:spLocks noGrp="1"/>
          </p:cNvSpPr>
          <p:nvPr>
            <p:ph type="pic" sz="quarter" idx="14"/>
          </p:nvPr>
        </p:nvSpPr>
        <p:spPr>
          <a:xfrm>
            <a:off x="838200" y="2627"/>
            <a:ext cx="11353799" cy="4631365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25A2246-7A52-3649-8FE5-C14CAE4F551F}"/>
              </a:ext>
            </a:extLst>
          </p:cNvPr>
          <p:cNvSpPr/>
          <p:nvPr userDrawn="1"/>
        </p:nvSpPr>
        <p:spPr>
          <a:xfrm>
            <a:off x="877112" y="1968284"/>
            <a:ext cx="5118912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26EA67C-D6CD-904B-9211-B56EF682649F}"/>
              </a:ext>
            </a:extLst>
          </p:cNvPr>
          <p:cNvSpPr/>
          <p:nvPr userDrawn="1"/>
        </p:nvSpPr>
        <p:spPr>
          <a:xfrm>
            <a:off x="6612193" y="1968284"/>
            <a:ext cx="5118912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E94B1A93-5100-5048-8230-09B3D176D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100" y="2679700"/>
            <a:ext cx="4242611" cy="645001"/>
          </a:xfrm>
        </p:spPr>
        <p:txBody>
          <a:bodyPr rtlCol="0"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5" name="Marcador de posición de contenido 3">
            <a:extLst>
              <a:ext uri="{FF2B5EF4-FFF2-40B4-BE49-F238E27FC236}">
                <a16:creationId xmlns:a16="http://schemas.microsoft.com/office/drawing/2014/main" id="{8A037B8A-C781-9F40-A9F6-BCCD198DD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2100" y="3324700"/>
            <a:ext cx="4242611" cy="3304699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66926CBF-E2B0-C44C-AD98-B15D17ADD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67601" y="2679700"/>
            <a:ext cx="4072192" cy="645001"/>
          </a:xfrm>
        </p:spPr>
        <p:txBody>
          <a:bodyPr rtlCol="0" anchor="ctr"/>
          <a:lstStyle>
            <a:lvl1pPr marL="0" indent="0" rtl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Marcador de posición de contenido 5">
            <a:extLst>
              <a:ext uri="{FF2B5EF4-FFF2-40B4-BE49-F238E27FC236}">
                <a16:creationId xmlns:a16="http://schemas.microsoft.com/office/drawing/2014/main" id="{318A1595-1A86-304F-A361-B3E4B0683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67601" y="3324700"/>
            <a:ext cx="4072192" cy="3304699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8DEFE0B-9B5C-734D-8394-A770FAA615B3}"/>
              </a:ext>
            </a:extLst>
          </p:cNvPr>
          <p:cNvSpPr/>
          <p:nvPr userDrawn="1"/>
        </p:nvSpPr>
        <p:spPr>
          <a:xfrm>
            <a:off x="838200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02390A6-F565-8844-A9B9-4C6ACB7857F5}"/>
              </a:ext>
            </a:extLst>
          </p:cNvPr>
          <p:cNvSpPr/>
          <p:nvPr userDrawn="1"/>
        </p:nvSpPr>
        <p:spPr>
          <a:xfrm>
            <a:off x="6742889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6674C34-BF58-4A21-BEE1-52BA2A5DB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4176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73ADF8-C269-5D42-A626-BE35303B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DAE7CE01-A53E-894C-9672-25D8CB7D5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3C128E13-F6CA-9A4F-A3DD-2CEB2ED9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6141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19F824E8-8F6B-3D44-A59E-3179A03A7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F17E1808-3255-6342-8F11-708C178C6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2532F2-B96C-DE47-9F25-34728C00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325776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85361"/>
            <a:ext cx="5157787" cy="4304302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85361"/>
            <a:ext cx="5183188" cy="4304302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2532F2-B96C-DE47-9F25-34728C00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413889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15" name="Forma 61">
            <a:extLst>
              <a:ext uri="{FF2B5EF4-FFF2-40B4-BE49-F238E27FC236}">
                <a16:creationId xmlns:a16="http://schemas.microsoft.com/office/drawing/2014/main" id="{EFA7F577-E691-D948-943E-8D25DFE256F5}"/>
              </a:ext>
            </a:extLst>
          </p:cNvPr>
          <p:cNvSpPr/>
          <p:nvPr userDrawn="1"/>
        </p:nvSpPr>
        <p:spPr>
          <a:xfrm rot="16200000">
            <a:off x="-495671" y="4350527"/>
            <a:ext cx="1829540" cy="28469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s-ES" sz="1600" b="1" i="0" spc="0" noProof="0">
                <a:solidFill>
                  <a:schemeClr val="tx2"/>
                </a:solidFill>
                <a:latin typeface="+mj-lt"/>
                <a:cs typeface="Gill Sans" panose="020B0502020104020203" pitchFamily="34" charset="-79"/>
              </a:rPr>
              <a:t>VIAJES CARLOTA</a:t>
            </a:r>
          </a:p>
        </p:txBody>
      </p:sp>
      <p:sp>
        <p:nvSpPr>
          <p:cNvPr id="16" name="Forma 62">
            <a:extLst>
              <a:ext uri="{FF2B5EF4-FFF2-40B4-BE49-F238E27FC236}">
                <a16:creationId xmlns:a16="http://schemas.microsoft.com/office/drawing/2014/main" id="{2C8F251E-BB08-9D42-8813-D3CD1AE6AF9A}"/>
              </a:ext>
            </a:extLst>
          </p:cNvPr>
          <p:cNvSpPr/>
          <p:nvPr userDrawn="1"/>
        </p:nvSpPr>
        <p:spPr>
          <a:xfrm flipV="1">
            <a:off x="419100" y="798384"/>
            <a:ext cx="1" cy="2188805"/>
          </a:xfrm>
          <a:prstGeom prst="line">
            <a:avLst/>
          </a:prstGeom>
          <a:ln w="3810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s-ES" sz="1500" noProof="0"/>
          </a:p>
        </p:txBody>
      </p:sp>
      <p:sp>
        <p:nvSpPr>
          <p:cNvPr id="17" name="Forma 42">
            <a:extLst>
              <a:ext uri="{FF2B5EF4-FFF2-40B4-BE49-F238E27FC236}">
                <a16:creationId xmlns:a16="http://schemas.microsoft.com/office/drawing/2014/main" id="{3890D1E5-941D-C642-A000-669C7923941B}"/>
              </a:ext>
            </a:extLst>
          </p:cNvPr>
          <p:cNvSpPr txBox="1">
            <a:spLocks/>
          </p:cNvSpPr>
          <p:nvPr userDrawn="1"/>
        </p:nvSpPr>
        <p:spPr>
          <a:xfrm>
            <a:off x="158397" y="77222"/>
            <a:ext cx="521406" cy="247651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C1C0B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86CB4B4D-7CA3-9044-876B-883B54F8677D}" type="slidenum">
              <a:rPr lang="es-ES" sz="1050" noProof="0" smtClean="0">
                <a:solidFill>
                  <a:schemeClr val="tx2"/>
                </a:solidFill>
              </a:rPr>
              <a:pPr algn="ctr" rtl="0"/>
              <a:t>‹Nº›</a:t>
            </a:fld>
            <a:endParaRPr lang="es-ES" sz="1050" noProof="0">
              <a:solidFill>
                <a:schemeClr val="tx2"/>
              </a:solidFill>
            </a:endParaRPr>
          </a:p>
        </p:txBody>
      </p:sp>
      <p:sp>
        <p:nvSpPr>
          <p:cNvPr id="19" name="Forma 61">
            <a:extLst>
              <a:ext uri="{FF2B5EF4-FFF2-40B4-BE49-F238E27FC236}">
                <a16:creationId xmlns:a16="http://schemas.microsoft.com/office/drawing/2014/main" id="{B3E93633-ABFF-9C4A-BBE4-734B074DB938}"/>
              </a:ext>
            </a:extLst>
          </p:cNvPr>
          <p:cNvSpPr/>
          <p:nvPr userDrawn="1"/>
        </p:nvSpPr>
        <p:spPr>
          <a:xfrm>
            <a:off x="129758" y="5998559"/>
            <a:ext cx="537006" cy="71558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s-ES" sz="4400" b="1" i="0" spc="0" noProof="0">
                <a:solidFill>
                  <a:schemeClr val="tx2"/>
                </a:solidFill>
                <a:latin typeface="+mj-lt"/>
                <a:cs typeface="Gill Sans" panose="020B0502020104020203" pitchFamily="34" charset="-79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1" r:id="rId2"/>
    <p:sldLayoutId id="2147483674" r:id="rId3"/>
    <p:sldLayoutId id="2147483670" r:id="rId4"/>
    <p:sldLayoutId id="2147483669" r:id="rId5"/>
    <p:sldLayoutId id="2147483664" r:id="rId6"/>
    <p:sldLayoutId id="2147483650" r:id="rId7"/>
    <p:sldLayoutId id="2147483653" r:id="rId8"/>
    <p:sldLayoutId id="2147483680" r:id="rId9"/>
    <p:sldLayoutId id="2147483666" r:id="rId10"/>
    <p:sldLayoutId id="2147483678" r:id="rId11"/>
    <p:sldLayoutId id="2147483679" r:id="rId12"/>
    <p:sldLayoutId id="2147483672" r:id="rId13"/>
    <p:sldLayoutId id="2147483683" r:id="rId14"/>
    <p:sldLayoutId id="2147483675" r:id="rId15"/>
    <p:sldLayoutId id="2147483681" r:id="rId16"/>
    <p:sldLayoutId id="2147483682" r:id="rId17"/>
    <p:sldLayoutId id="2147483671" r:id="rId18"/>
    <p:sldLayoutId id="2147483677" r:id="rId19"/>
    <p:sldLayoutId id="2147483676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vicedec.derecho_sp@umh.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umh.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umh.e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facultad.csjelx@umh.es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ECA3BA48-F34B-6346-ABF0-1EE5BC4FF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" t="32968" r="937" b="131"/>
          <a:stretch/>
        </p:blipFill>
        <p:spPr>
          <a:xfrm>
            <a:off x="655609" y="948522"/>
            <a:ext cx="11212902" cy="3718752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801ABD-7339-4C70-82A3-696BE8EF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984" y="1011791"/>
            <a:ext cx="8013938" cy="2694318"/>
          </a:xfrm>
        </p:spPr>
        <p:txBody>
          <a:bodyPr rtlCol="0"/>
          <a:lstStyle/>
          <a:p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s-ES" dirty="0">
                <a:solidFill>
                  <a:srgbClr val="B93835"/>
                </a:solidFill>
                <a:latin typeface="Century Schoolbook" panose="02040604050505020304" pitchFamily="18" charset="0"/>
                <a:cs typeface="Adobe Devanagari" panose="02040503050201020203" pitchFamily="18" charset="0"/>
              </a:rPr>
              <a:t>SEMIPRESENCIAL</a:t>
            </a:r>
            <a:endParaRPr lang="es-ES" dirty="0">
              <a:solidFill>
                <a:srgbClr val="B93835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0773" y="543465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513" y="0"/>
            <a:ext cx="1982589" cy="233775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8200" y="4133265"/>
            <a:ext cx="66164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tx2"/>
                </a:solidFill>
                <a:latin typeface="Berlin Sans FB Demi" panose="020E0802020502020306" pitchFamily="34" charset="0"/>
                <a:cs typeface="Adobe Devanagari" panose="02040503050201020203" pitchFamily="18" charset="0"/>
              </a:rPr>
              <a:t>JORNADAS DE BIENVENIDA</a:t>
            </a:r>
            <a:endParaRPr lang="es-ES" sz="7200" dirty="0">
              <a:solidFill>
                <a:schemeClr val="tx2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65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ECA3BA48-F34B-6346-ABF0-1EE5BC4FF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" t="32968" r="937" b="131"/>
          <a:stretch/>
        </p:blipFill>
        <p:spPr>
          <a:xfrm>
            <a:off x="655609" y="948522"/>
            <a:ext cx="11212902" cy="3718752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801ABD-7339-4C70-82A3-696BE8EF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984" y="1011791"/>
            <a:ext cx="8013938" cy="2694318"/>
          </a:xfrm>
        </p:spPr>
        <p:txBody>
          <a:bodyPr rtlCol="0"/>
          <a:lstStyle/>
          <a:p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s-ES" dirty="0">
                <a:solidFill>
                  <a:srgbClr val="B9383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s-ES" dirty="0">
                <a:solidFill>
                  <a:srgbClr val="B93835"/>
                </a:solidFill>
                <a:latin typeface="Century Schoolbook" panose="02040604050505020304" pitchFamily="18" charset="0"/>
                <a:cs typeface="Adobe Devanagari" panose="02040503050201020203" pitchFamily="18" charset="0"/>
              </a:rPr>
              <a:t>SEMIPRESENCIAL</a:t>
            </a:r>
            <a:endParaRPr lang="es-ES" dirty="0">
              <a:solidFill>
                <a:srgbClr val="B93835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0773" y="543465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513" y="0"/>
            <a:ext cx="1982589" cy="233775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8200" y="4133265"/>
            <a:ext cx="66164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chemeClr val="tx2"/>
                </a:solidFill>
                <a:latin typeface="Berlin Sans FB Demi" panose="020E0802020502020306" pitchFamily="34" charset="0"/>
                <a:cs typeface="Adobe Devanagari" panose="02040503050201020203" pitchFamily="18" charset="0"/>
              </a:rPr>
              <a:t>JORNADAS DE BIENVENIDA</a:t>
            </a:r>
            <a:endParaRPr lang="es-ES" sz="7200" dirty="0">
              <a:solidFill>
                <a:schemeClr val="tx2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7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1953526E-7475-6A40-B32A-AB90CBA937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2"/>
          <a:stretch/>
        </p:blipFill>
        <p:spPr>
          <a:xfrm>
            <a:off x="1370935" y="0"/>
            <a:ext cx="10821065" cy="6849374"/>
          </a:xfrm>
        </p:spPr>
      </p:pic>
      <p:sp>
        <p:nvSpPr>
          <p:cNvPr id="24" name="Título 23">
            <a:extLst>
              <a:ext uri="{FF2B5EF4-FFF2-40B4-BE49-F238E27FC236}">
                <a16:creationId xmlns:a16="http://schemas.microsoft.com/office/drawing/2014/main" id="{3BC3A2D7-5CFE-0944-821B-1E6E6760B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609" y="821449"/>
            <a:ext cx="5445858" cy="1522061"/>
          </a:xfrm>
        </p:spPr>
        <p:txBody>
          <a:bodyPr rtlCol="0"/>
          <a:lstStyle/>
          <a:p>
            <a:pPr rtl="0"/>
            <a:r>
              <a:rPr lang="es-ES" dirty="0"/>
              <a:t>Contacto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F8C6BF16-D352-864F-9ABC-9C63470E6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374" y="2343510"/>
            <a:ext cx="5668420" cy="3137139"/>
          </a:xfrm>
        </p:spPr>
        <p:txBody>
          <a:bodyPr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/>
              <a:t>Paloma Arrabal Platero</a:t>
            </a:r>
          </a:p>
          <a:p>
            <a:r>
              <a:rPr lang="es-ES" sz="1600" dirty="0"/>
              <a:t>Vicedecana del grado en Derecho, modalidad semipresencial.</a:t>
            </a:r>
          </a:p>
          <a:p>
            <a:r>
              <a:rPr lang="es-ES" sz="1600" dirty="0">
                <a:solidFill>
                  <a:srgbClr val="006699"/>
                </a:solidFill>
                <a:latin typeface="verdana" panose="020B0604030504040204" pitchFamily="34" charset="0"/>
                <a:hlinkClick r:id="rId4"/>
              </a:rPr>
              <a:t>vicedec.derecho_sp@umh.es</a:t>
            </a:r>
            <a:endParaRPr lang="es-ES" sz="1600" dirty="0">
              <a:solidFill>
                <a:srgbClr val="006699"/>
              </a:solidFill>
              <a:latin typeface="verdana" panose="020B0604030504040204" pitchFamily="34" charset="0"/>
            </a:endParaRPr>
          </a:p>
          <a:p>
            <a:r>
              <a:rPr lang="es-ES" sz="1600" dirty="0">
                <a:solidFill>
                  <a:srgbClr val="006699"/>
                </a:solidFill>
                <a:latin typeface="verdana" panose="020B0604030504040204" pitchFamily="34" charset="0"/>
              </a:rPr>
              <a:t>p.arrabal@umh.es</a:t>
            </a:r>
            <a:endParaRPr lang="es-ES" sz="1600" dirty="0"/>
          </a:p>
          <a:p>
            <a:endParaRPr lang="es-ES" dirty="0"/>
          </a:p>
          <a:p>
            <a:r>
              <a:rPr lang="es-ES" dirty="0"/>
              <a:t>Nota: identificarse en el correo.</a:t>
            </a:r>
          </a:p>
          <a:p>
            <a:pPr rtl="0"/>
            <a:endParaRPr lang="es-ES" dirty="0"/>
          </a:p>
          <a:p>
            <a:pPr rtl="0"/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63904" y="552091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7" y="552091"/>
            <a:ext cx="1302731" cy="153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1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CF7A04E8-D33E-244D-AFB2-10B9CDB5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613" y="543097"/>
            <a:ext cx="4945626" cy="1395208"/>
          </a:xfrm>
        </p:spPr>
        <p:txBody>
          <a:bodyPr rtlCol="0"/>
          <a:lstStyle/>
          <a:p>
            <a:pPr algn="ctr" rtl="0"/>
            <a:r>
              <a:rPr lang="es-ES" dirty="0"/>
              <a:t>JORNADAS DE BIENVENIDA 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349A659-D3D2-9F43-B94A-438B0C55F6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26549" y="1895982"/>
            <a:ext cx="4008437" cy="336267"/>
          </a:xfrm>
        </p:spPr>
        <p:txBody>
          <a:bodyPr rtlCol="0" anchor="t"/>
          <a:lstStyle/>
          <a:p>
            <a:pPr rtl="0"/>
            <a:r>
              <a:rPr lang="es-ES" dirty="0"/>
              <a:t>¿DE QUÉ VAMOS A HABLAR?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:a16="http://schemas.microsoft.com/office/drawing/2014/main" id="{C11BD6B0-E24A-7F4B-8641-F7B254D58E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054" y="2829548"/>
            <a:ext cx="5970932" cy="4028451"/>
          </a:xfrm>
        </p:spPr>
        <p:txBody>
          <a:bodyPr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15:30 a 16:00 horas: Presentación del equipo decanal, en el aula 1.1 de </a:t>
            </a:r>
            <a:r>
              <a:rPr lang="es-ES" sz="1400" dirty="0" err="1"/>
              <a:t>Altabix</a:t>
            </a:r>
            <a:r>
              <a:rPr lang="es-ES" sz="1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16:00 a 17:00 horas: Información por parte del servicio de Atención al Estudiantado (Vicerrectorado de Estudiantes y Coordinación), en el aula Magna de </a:t>
            </a:r>
            <a:r>
              <a:rPr lang="es-ES" sz="1400" dirty="0" err="1"/>
              <a:t>Altabix</a:t>
            </a:r>
            <a:r>
              <a:rPr lang="es-ES" sz="1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dirty="0"/>
              <a:t>17:00 a 17:10 horas: Descanso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17:10 a 17:15 horas: Presentación por parte de la Delegación de Estudiantes de Ciencias Sociales y Jurídicas de Elche , en el aula 1.1 de </a:t>
            </a:r>
            <a:r>
              <a:rPr lang="es-ES" sz="1400" dirty="0" err="1"/>
              <a:t>Altabix</a:t>
            </a:r>
            <a:r>
              <a:rPr lang="es-ES" sz="1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17:15 a 17:45 horas: Visita a la biblioteca, en la primera planta de </a:t>
            </a:r>
            <a:r>
              <a:rPr lang="es-ES" sz="1400" dirty="0" err="1"/>
              <a:t>Altabix</a:t>
            </a:r>
            <a:r>
              <a:rPr lang="es-ES" sz="1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17:45 a 18:00 horas: Presentación de la Fundación “Conciénciate”, a cargo del profesor Martínez-</a:t>
            </a:r>
            <a:r>
              <a:rPr lang="es-ES" sz="1400" dirty="0" err="1"/>
              <a:t>Pujalte</a:t>
            </a:r>
            <a:r>
              <a:rPr lang="es-ES" sz="1400" dirty="0"/>
              <a:t>, en el aula 1.1 de </a:t>
            </a:r>
            <a:r>
              <a:rPr lang="es-ES" sz="1400" dirty="0" err="1"/>
              <a:t>Altabix</a:t>
            </a:r>
            <a:r>
              <a:rPr lang="es-ES" sz="1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1400" dirty="0"/>
              <a:t>18:00 a 18:15 horas: Descanso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es-ES" sz="1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1400" u="sng" dirty="0"/>
              <a:t>DOCENCIA: </a:t>
            </a:r>
            <a:endParaRPr lang="es-ES" sz="1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18:15 a 19:15 horas: Derecho Constitucional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19:15 a 20:15 horas: Derecho Romano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1400" dirty="0"/>
              <a:t>20:15 a 21:15 horas</a:t>
            </a:r>
            <a:r>
              <a:rPr lang="es-ES" sz="1400"/>
              <a:t>: Teoría </a:t>
            </a:r>
            <a:r>
              <a:rPr lang="es-ES" sz="1400" dirty="0"/>
              <a:t>del Derecho</a:t>
            </a:r>
          </a:p>
          <a:p>
            <a:pPr>
              <a:buFontTx/>
              <a:buChar char="-"/>
            </a:pP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72349" y="456723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097"/>
            <a:ext cx="1076815" cy="1269720"/>
          </a:xfrm>
          <a:prstGeom prst="rect">
            <a:avLst/>
          </a:prstGeom>
        </p:spPr>
      </p:pic>
      <p:sp>
        <p:nvSpPr>
          <p:cNvPr id="9" name="Título 9">
            <a:extLst>
              <a:ext uri="{FF2B5EF4-FFF2-40B4-BE49-F238E27FC236}">
                <a16:creationId xmlns:a16="http://schemas.microsoft.com/office/drawing/2014/main" id="{CF7A04E8-D33E-244D-AFB2-10B9CDB5C584}"/>
              </a:ext>
            </a:extLst>
          </p:cNvPr>
          <p:cNvSpPr txBox="1">
            <a:spLocks/>
          </p:cNvSpPr>
          <p:nvPr/>
        </p:nvSpPr>
        <p:spPr>
          <a:xfrm>
            <a:off x="251294" y="2050904"/>
            <a:ext cx="4401071" cy="78766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FF0000"/>
                </a:solidFill>
                <a:latin typeface="Gill Sans MT"/>
              </a:rPr>
              <a:t>12</a:t>
            </a:r>
            <a:r>
              <a:rPr kumimoji="0" lang="es-ES" sz="3600" b="1" i="0" u="none" strike="noStrike" kern="1200" cap="none" spc="-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/>
                <a:ea typeface="+mj-ea"/>
                <a:cs typeface="Gill Sans" panose="020B0502020104020203" pitchFamily="34" charset="-79"/>
              </a:rPr>
              <a:t> de septiembre </a:t>
            </a:r>
          </a:p>
        </p:txBody>
      </p:sp>
      <p:pic>
        <p:nvPicPr>
          <p:cNvPr id="4" name="Imagen 3" descr="Vista de un parque&#10;&#10;Descripción generada automáticamente con confianza baja">
            <a:extLst>
              <a:ext uri="{FF2B5EF4-FFF2-40B4-BE49-F238E27FC236}">
                <a16:creationId xmlns:a16="http://schemas.microsoft.com/office/drawing/2014/main" id="{2B1B24BF-26AC-49AD-B438-39C539659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373" y="2444735"/>
            <a:ext cx="5320319" cy="390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0314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09BF8C8C-B999-7949-855D-142BC52BD6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1"/>
          <a:stretch/>
        </p:blipFill>
        <p:spPr>
          <a:xfrm>
            <a:off x="0" y="8626"/>
            <a:ext cx="12192000" cy="2944124"/>
          </a:xfr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D67182A4-D17D-4F6A-B389-045E096E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8" y="270770"/>
            <a:ext cx="10515600" cy="1325563"/>
          </a:xfrm>
          <a:solidFill>
            <a:schemeClr val="bg1">
              <a:alpha val="44000"/>
            </a:schemeClr>
          </a:solidFill>
        </p:spPr>
        <p:txBody>
          <a:bodyPr rtlCol="0"/>
          <a:lstStyle/>
          <a:p>
            <a:pPr algn="ctr"/>
            <a:r>
              <a:rPr lang="es-ES" dirty="0"/>
              <a:t>UNIVERSIDAD: formación intelectual y personal “UNIVERSAL”</a:t>
            </a:r>
          </a:p>
        </p:txBody>
      </p:sp>
      <p:sp>
        <p:nvSpPr>
          <p:cNvPr id="68" name="Rectángulo 67" descr="Caja blanca">
            <a:extLst>
              <a:ext uri="{FF2B5EF4-FFF2-40B4-BE49-F238E27FC236}">
                <a16:creationId xmlns:a16="http://schemas.microsoft.com/office/drawing/2014/main" id="{25DEB875-B217-FA4B-891B-6996E72D1E67}"/>
              </a:ext>
            </a:extLst>
          </p:cNvPr>
          <p:cNvSpPr/>
          <p:nvPr/>
        </p:nvSpPr>
        <p:spPr>
          <a:xfrm>
            <a:off x="700391" y="1968284"/>
            <a:ext cx="5256721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69" name="Rectángulo 68" descr="caja blanca">
            <a:extLst>
              <a:ext uri="{FF2B5EF4-FFF2-40B4-BE49-F238E27FC236}">
                <a16:creationId xmlns:a16="http://schemas.microsoft.com/office/drawing/2014/main" id="{AFC511E3-2C5E-2C41-839C-CC2E16162740}"/>
              </a:ext>
            </a:extLst>
          </p:cNvPr>
          <p:cNvSpPr/>
          <p:nvPr/>
        </p:nvSpPr>
        <p:spPr>
          <a:xfrm>
            <a:off x="6612193" y="1968284"/>
            <a:ext cx="5118912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35" name="Gráfico 34" descr="Agregar">
            <a:extLst>
              <a:ext uri="{FF2B5EF4-FFF2-40B4-BE49-F238E27FC236}">
                <a16:creationId xmlns:a16="http://schemas.microsoft.com/office/drawing/2014/main" id="{1BDEABA6-954B-B04B-AD3C-9791CCD27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973" y="2791500"/>
            <a:ext cx="322500" cy="322500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1D4FCDA-D49E-6548-BE42-519A15A8A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81499" y="2214085"/>
            <a:ext cx="4263505" cy="645001"/>
          </a:xfrm>
        </p:spPr>
        <p:txBody>
          <a:bodyPr rtlCol="0">
            <a:normAutofit/>
          </a:bodyPr>
          <a:lstStyle/>
          <a:p>
            <a:r>
              <a:rPr lang="es-ES" u="sng" dirty="0"/>
              <a:t>Recursos de la Universidad </a:t>
            </a:r>
            <a:endParaRPr lang="es-ES" b="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5310" y="2952750"/>
            <a:ext cx="610299" cy="3775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58" y="5290070"/>
            <a:ext cx="1302731" cy="1536107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AB2B64-AB92-4974-808B-947D2EFD7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223" y="2244888"/>
            <a:ext cx="4242611" cy="645001"/>
          </a:xfrm>
        </p:spPr>
        <p:txBody>
          <a:bodyPr/>
          <a:lstStyle/>
          <a:p>
            <a:r>
              <a:rPr lang="es-ES" u="sng" dirty="0"/>
              <a:t>Servicios de la Universidad </a:t>
            </a:r>
            <a:endParaRPr lang="es-ES" b="0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06BCE470-7D1D-4B8E-BE1C-4813AFA51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5473" y="2905918"/>
            <a:ext cx="4242611" cy="3723481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Biblioteca </a:t>
            </a:r>
          </a:p>
          <a:p>
            <a:r>
              <a:rPr lang="es-ES" dirty="0"/>
              <a:t>CEGECA: centro de gestión de CAMPUS</a:t>
            </a:r>
          </a:p>
          <a:p>
            <a:r>
              <a:rPr lang="es-ES" dirty="0"/>
              <a:t>Laboratorio de Idiomas</a:t>
            </a:r>
          </a:p>
          <a:p>
            <a:r>
              <a:rPr lang="es-ES" dirty="0"/>
              <a:t>Observatorio Ocupacional</a:t>
            </a:r>
          </a:p>
          <a:p>
            <a:r>
              <a:rPr lang="es-ES" dirty="0"/>
              <a:t>Defensor Universitario</a:t>
            </a:r>
          </a:p>
          <a:p>
            <a:r>
              <a:rPr lang="es-ES" dirty="0"/>
              <a:t>Unidad de igualdad </a:t>
            </a:r>
          </a:p>
          <a:p>
            <a:r>
              <a:rPr lang="es-ES" dirty="0"/>
              <a:t>Clínica Jurídica</a:t>
            </a:r>
          </a:p>
          <a:p>
            <a:r>
              <a:rPr lang="es-ES" dirty="0"/>
              <a:t>Servicio de Atención al Estudiante con Discapacidad (ATED)</a:t>
            </a:r>
          </a:p>
          <a:p>
            <a:r>
              <a:rPr lang="es-ES" dirty="0"/>
              <a:t>Servicio de comunicación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EC4F2490-8E2C-41DF-AFEB-639135B23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7984" y="2859085"/>
            <a:ext cx="4072192" cy="3304699"/>
          </a:xfrm>
        </p:spPr>
        <p:txBody>
          <a:bodyPr/>
          <a:lstStyle/>
          <a:p>
            <a:r>
              <a:rPr lang="es-ES" dirty="0"/>
              <a:t>Movilidad nacional e internacional</a:t>
            </a:r>
          </a:p>
          <a:p>
            <a:r>
              <a:rPr lang="es-ES" dirty="0"/>
              <a:t>Cursos de formación</a:t>
            </a:r>
          </a:p>
          <a:p>
            <a:r>
              <a:rPr lang="es-ES" dirty="0"/>
              <a:t>Jornadas y congresos</a:t>
            </a:r>
          </a:p>
          <a:p>
            <a:r>
              <a:rPr lang="es-ES" dirty="0"/>
              <a:t>Deportes</a:t>
            </a:r>
          </a:p>
          <a:p>
            <a:r>
              <a:rPr lang="es-ES" dirty="0"/>
              <a:t>Música</a:t>
            </a:r>
          </a:p>
          <a:p>
            <a:r>
              <a:rPr lang="es-ES" dirty="0"/>
              <a:t>Cultura</a:t>
            </a:r>
          </a:p>
          <a:p>
            <a:r>
              <a:rPr lang="es-ES" dirty="0"/>
              <a:t>Voluntariado</a:t>
            </a:r>
          </a:p>
          <a:p>
            <a:r>
              <a:rPr lang="es-ES" dirty="0"/>
              <a:t>Investigación </a:t>
            </a:r>
          </a:p>
        </p:txBody>
      </p:sp>
    </p:spTree>
    <p:extLst>
      <p:ext uri="{BB962C8B-B14F-4D97-AF65-F5344CB8AC3E}">
        <p14:creationId xmlns:p14="http://schemas.microsoft.com/office/powerpoint/2010/main" val="4112180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09BF8C8C-B999-7949-855D-142BC52BD6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1"/>
          <a:stretch/>
        </p:blipFill>
        <p:spPr>
          <a:xfrm>
            <a:off x="0" y="8626"/>
            <a:ext cx="12192000" cy="2944124"/>
          </a:xfr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D67182A4-D17D-4F6A-B389-045E096E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8" y="270770"/>
            <a:ext cx="10515600" cy="1325563"/>
          </a:xfrm>
          <a:solidFill>
            <a:schemeClr val="bg1">
              <a:alpha val="44000"/>
            </a:schemeClr>
          </a:solidFill>
        </p:spPr>
        <p:txBody>
          <a:bodyPr rtlCol="0"/>
          <a:lstStyle/>
          <a:p>
            <a:pPr algn="ctr"/>
            <a:r>
              <a:rPr lang="es-ES" dirty="0"/>
              <a:t>En el grado en Derecho. Facultad de Ciencias Sociales y Jurídicas</a:t>
            </a:r>
          </a:p>
        </p:txBody>
      </p:sp>
      <p:sp>
        <p:nvSpPr>
          <p:cNvPr id="68" name="Rectángulo 67" descr="Caja blanca">
            <a:extLst>
              <a:ext uri="{FF2B5EF4-FFF2-40B4-BE49-F238E27FC236}">
                <a16:creationId xmlns:a16="http://schemas.microsoft.com/office/drawing/2014/main" id="{25DEB875-B217-FA4B-891B-6996E72D1E67}"/>
              </a:ext>
            </a:extLst>
          </p:cNvPr>
          <p:cNvSpPr/>
          <p:nvPr/>
        </p:nvSpPr>
        <p:spPr>
          <a:xfrm>
            <a:off x="677736" y="1968284"/>
            <a:ext cx="5256721" cy="466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69" name="Rectángulo 68" descr="caja blanca">
            <a:extLst>
              <a:ext uri="{FF2B5EF4-FFF2-40B4-BE49-F238E27FC236}">
                <a16:creationId xmlns:a16="http://schemas.microsoft.com/office/drawing/2014/main" id="{AFC511E3-2C5E-2C41-839C-CC2E16162740}"/>
              </a:ext>
            </a:extLst>
          </p:cNvPr>
          <p:cNvSpPr/>
          <p:nvPr/>
        </p:nvSpPr>
        <p:spPr>
          <a:xfrm>
            <a:off x="6612193" y="1968285"/>
            <a:ext cx="5118912" cy="1460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70" name="Rectángulo 69" descr="Caja de énfasis en negro">
            <a:extLst>
              <a:ext uri="{FF2B5EF4-FFF2-40B4-BE49-F238E27FC236}">
                <a16:creationId xmlns:a16="http://schemas.microsoft.com/office/drawing/2014/main" id="{55268785-0FFD-9943-B7D3-0047B032A348}"/>
              </a:ext>
            </a:extLst>
          </p:cNvPr>
          <p:cNvSpPr/>
          <p:nvPr/>
        </p:nvSpPr>
        <p:spPr>
          <a:xfrm>
            <a:off x="851173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35" name="Gráfico 34" descr="Agregar">
            <a:extLst>
              <a:ext uri="{FF2B5EF4-FFF2-40B4-BE49-F238E27FC236}">
                <a16:creationId xmlns:a16="http://schemas.microsoft.com/office/drawing/2014/main" id="{1BDEABA6-954B-B04B-AD3C-9791CCD27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973" y="2791500"/>
            <a:ext cx="322500" cy="322500"/>
          </a:xfrm>
          <a:prstGeom prst="rect">
            <a:avLst/>
          </a:prstGeom>
        </p:spPr>
      </p:pic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FF676A8E-576B-6D42-BD7D-6EE95E3DE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100" y="2679700"/>
            <a:ext cx="4314718" cy="645001"/>
          </a:xfrm>
        </p:spPr>
        <p:txBody>
          <a:bodyPr rtlCol="0">
            <a:normAutofit fontScale="85000" lnSpcReduction="10000"/>
          </a:bodyPr>
          <a:lstStyle/>
          <a:p>
            <a:r>
              <a:rPr lang="es-ES" sz="2000" u="sng" dirty="0"/>
              <a:t>Blog: https://derechosemipresencial.umh.es/</a:t>
            </a:r>
            <a:endParaRPr lang="es-ES" sz="2000" b="0" dirty="0"/>
          </a:p>
        </p:txBody>
      </p:sp>
      <p:sp>
        <p:nvSpPr>
          <p:cNvPr id="71" name="Rectángulo 70" descr="Caja de énfasis en negro">
            <a:extLst>
              <a:ext uri="{FF2B5EF4-FFF2-40B4-BE49-F238E27FC236}">
                <a16:creationId xmlns:a16="http://schemas.microsoft.com/office/drawing/2014/main" id="{9FBAC350-ACFC-494F-817D-DD1F63D2B8A8}"/>
              </a:ext>
            </a:extLst>
          </p:cNvPr>
          <p:cNvSpPr/>
          <p:nvPr/>
        </p:nvSpPr>
        <p:spPr>
          <a:xfrm>
            <a:off x="6742889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49" name="Gráfico 48" descr="Agregar">
            <a:extLst>
              <a:ext uri="{FF2B5EF4-FFF2-40B4-BE49-F238E27FC236}">
                <a16:creationId xmlns:a16="http://schemas.microsoft.com/office/drawing/2014/main" id="{3F34C7F2-79E3-9A4F-8CF6-041586EEC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4689" y="2791500"/>
            <a:ext cx="322500" cy="322500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1D4FCDA-D49E-6548-BE42-519A15A8A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67600" y="2679700"/>
            <a:ext cx="4263505" cy="3665002"/>
          </a:xfrm>
        </p:spPr>
        <p:txBody>
          <a:bodyPr rtlCol="0">
            <a:normAutofit/>
          </a:bodyPr>
          <a:lstStyle/>
          <a:p>
            <a:r>
              <a:rPr lang="es-ES" u="sng" dirty="0"/>
              <a:t>Información a través de correo electrónico</a:t>
            </a:r>
          </a:p>
          <a:p>
            <a:r>
              <a:rPr lang="es-ES" u="sng" dirty="0"/>
              <a:t>Jornadas de empleo anual</a:t>
            </a:r>
            <a:endParaRPr lang="es-ES" b="0" dirty="0"/>
          </a:p>
          <a:p>
            <a:r>
              <a:rPr lang="es-ES" u="sng" dirty="0"/>
              <a:t>Actividades áreas de conocimiento</a:t>
            </a:r>
          </a:p>
          <a:p>
            <a:r>
              <a:rPr lang="es-ES" b="0" u="sng" dirty="0"/>
              <a:t>…</a:t>
            </a:r>
            <a:endParaRPr lang="es-ES" b="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5310" y="2952750"/>
            <a:ext cx="610299" cy="3775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58" y="5290070"/>
            <a:ext cx="1302731" cy="1536107"/>
          </a:xfrm>
          <a:prstGeom prst="rect">
            <a:avLst/>
          </a:prstGeom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22F35AB9-2FB5-4D47-BA09-17B5F242A1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800" b="1" u="sng" dirty="0">
                <a:latin typeface="+mj-lt"/>
                <a:cs typeface="Gill Sans" panose="020B0502020104020203" pitchFamily="34" charset="-79"/>
              </a:rPr>
              <a:t>REDES SOCIALES: </a:t>
            </a:r>
          </a:p>
          <a:p>
            <a:r>
              <a:rPr lang="pt-BR" sz="2400" dirty="0"/>
              <a:t>X (</a:t>
            </a:r>
            <a:r>
              <a:rPr lang="pt-BR" sz="2400" dirty="0" err="1"/>
              <a:t>twitter</a:t>
            </a:r>
            <a:r>
              <a:rPr lang="pt-BR" sz="2400" dirty="0"/>
              <a:t>): @DerechoSpUMH </a:t>
            </a:r>
          </a:p>
          <a:p>
            <a:r>
              <a:rPr lang="pt-BR" sz="2400" dirty="0"/>
              <a:t>Facebook: “</a:t>
            </a:r>
            <a:r>
              <a:rPr lang="pt-BR" sz="2400" dirty="0" err="1"/>
              <a:t>DerechoUMH</a:t>
            </a:r>
            <a:r>
              <a:rPr lang="pt-BR" sz="2400" dirty="0"/>
              <a:t>”</a:t>
            </a:r>
          </a:p>
          <a:p>
            <a:r>
              <a:rPr lang="pt-BR" sz="2400" dirty="0"/>
              <a:t>Instagram: @derecho_umh</a:t>
            </a:r>
          </a:p>
          <a:p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78C058-AA5C-4ECC-8934-303F046C4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231" y="3799923"/>
            <a:ext cx="629452" cy="354066"/>
          </a:xfrm>
          <a:prstGeom prst="rect">
            <a:avLst/>
          </a:prstGeom>
        </p:spPr>
      </p:pic>
      <p:pic>
        <p:nvPicPr>
          <p:cNvPr id="1026" name="Picture 2" descr="Archivo:Facebook f logo (2019).svg - Wikipedia, la enciclopedia libre">
            <a:extLst>
              <a:ext uri="{FF2B5EF4-FFF2-40B4-BE49-F238E27FC236}">
                <a16:creationId xmlns:a16="http://schemas.microsoft.com/office/drawing/2014/main" id="{57C2DF57-7D7C-4AA8-8CDD-FBABCB3F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390" y="4168213"/>
            <a:ext cx="577428" cy="57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tagram Logo - Vectores y PSD gratuitos para descargar">
            <a:extLst>
              <a:ext uri="{FF2B5EF4-FFF2-40B4-BE49-F238E27FC236}">
                <a16:creationId xmlns:a16="http://schemas.microsoft.com/office/drawing/2014/main" id="{AE716237-DA83-485B-AE02-6DBA8D6C8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35" y="5175362"/>
            <a:ext cx="848432" cy="8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149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9AE0A8A-2B01-FC43-AA90-88BA2A4E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205"/>
            <a:ext cx="10896924" cy="1359726"/>
          </a:xfrm>
        </p:spPr>
        <p:txBody>
          <a:bodyPr rtlCol="0"/>
          <a:lstStyle/>
          <a:p>
            <a:pPr rtl="0"/>
            <a:r>
              <a:rPr lang="es-ES" dirty="0">
                <a:ea typeface="Roboto Black" panose="02000000000000000000" pitchFamily="2" charset="0"/>
              </a:rPr>
              <a:t>CAMPUS UMH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63904" y="552091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>
          <a:xfrm>
            <a:off x="1466635" y="1602765"/>
            <a:ext cx="10896600" cy="4862512"/>
          </a:xfrm>
        </p:spPr>
        <p:txBody>
          <a:bodyPr/>
          <a:lstStyle/>
          <a:p>
            <a:r>
              <a:rPr lang="es-ES" dirty="0"/>
              <a:t>DOS entornos: </a:t>
            </a:r>
          </a:p>
          <a:p>
            <a:pPr lvl="1"/>
            <a:r>
              <a:rPr lang="es-ES" dirty="0"/>
              <a:t>UNIVERSITE para gestión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t="9041" b="15160"/>
          <a:stretch/>
        </p:blipFill>
        <p:spPr>
          <a:xfrm>
            <a:off x="5515156" y="4408945"/>
            <a:ext cx="6365847" cy="2999198"/>
          </a:xfrm>
          <a:prstGeom prst="rect">
            <a:avLst/>
          </a:prstGeom>
        </p:spPr>
      </p:pic>
      <p:sp>
        <p:nvSpPr>
          <p:cNvPr id="8" name="Marcador de contenido 1"/>
          <p:cNvSpPr txBox="1">
            <a:spLocks/>
          </p:cNvSpPr>
          <p:nvPr/>
        </p:nvSpPr>
        <p:spPr>
          <a:xfrm>
            <a:off x="6676845" y="3520261"/>
            <a:ext cx="10896600" cy="486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Nova Light"/>
              <a:ea typeface="+mn-ea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7" y="552091"/>
            <a:ext cx="1302731" cy="15361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E820D4-55DA-40AE-BBA9-7CF4FD8E5D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38" t="6694" r="26250" b="19601"/>
          <a:stretch/>
        </p:blipFill>
        <p:spPr>
          <a:xfrm>
            <a:off x="35875" y="2456329"/>
            <a:ext cx="4778172" cy="2456330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9683977A-49C2-477E-8774-3EDA37BFE639}"/>
              </a:ext>
            </a:extLst>
          </p:cNvPr>
          <p:cNvSpPr/>
          <p:nvPr/>
        </p:nvSpPr>
        <p:spPr>
          <a:xfrm>
            <a:off x="4007224" y="2389441"/>
            <a:ext cx="609600" cy="4206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C63AC3B-C7A7-4446-B518-B8C6846CE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059" t="6694" r="26839" b="15865"/>
          <a:stretch/>
        </p:blipFill>
        <p:spPr>
          <a:xfrm>
            <a:off x="5515156" y="1392880"/>
            <a:ext cx="5751814" cy="267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2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9AE0A8A-2B01-FC43-AA90-88BA2A4E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205"/>
            <a:ext cx="10896924" cy="1359726"/>
          </a:xfrm>
        </p:spPr>
        <p:txBody>
          <a:bodyPr rtlCol="0"/>
          <a:lstStyle/>
          <a:p>
            <a:pPr rtl="0"/>
            <a:r>
              <a:rPr lang="es-ES" dirty="0">
                <a:ea typeface="Roboto Black" panose="02000000000000000000" pitchFamily="2" charset="0"/>
              </a:rPr>
              <a:t>CAMPUS UMH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63904" y="552091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>
          <a:xfrm>
            <a:off x="1466635" y="1690688"/>
            <a:ext cx="10896600" cy="4862512"/>
          </a:xfrm>
        </p:spPr>
        <p:txBody>
          <a:bodyPr/>
          <a:lstStyle/>
          <a:p>
            <a:pPr lvl="1"/>
            <a:r>
              <a:rPr lang="es-ES" dirty="0"/>
              <a:t>CAMPUS VIRTUAL MOODLE docencia: </a:t>
            </a:r>
            <a:r>
              <a:rPr lang="es-ES" dirty="0">
                <a:hlinkClick r:id="rId3"/>
              </a:rPr>
              <a:t>https://campus.umh.es/</a:t>
            </a:r>
            <a:r>
              <a:rPr lang="es-ES" dirty="0"/>
              <a:t> 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8" name="Marcador de contenido 1"/>
          <p:cNvSpPr txBox="1">
            <a:spLocks/>
          </p:cNvSpPr>
          <p:nvPr/>
        </p:nvSpPr>
        <p:spPr>
          <a:xfrm>
            <a:off x="6676845" y="3520261"/>
            <a:ext cx="10896600" cy="486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7" y="552091"/>
            <a:ext cx="1302731" cy="153610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323" y="2088198"/>
            <a:ext cx="7140492" cy="468905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2215662" y="2611315"/>
            <a:ext cx="923192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970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9AE0A8A-2B01-FC43-AA90-88BA2A4E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205"/>
            <a:ext cx="10896924" cy="1359726"/>
          </a:xfrm>
        </p:spPr>
        <p:txBody>
          <a:bodyPr rtlCol="0"/>
          <a:lstStyle/>
          <a:p>
            <a:pPr rtl="0"/>
            <a:r>
              <a:rPr lang="es-ES" dirty="0">
                <a:ea typeface="Roboto Black" panose="02000000000000000000" pitchFamily="2" charset="0"/>
              </a:rPr>
              <a:t>CAMPUS UMH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63904" y="552091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>
          <a:xfrm>
            <a:off x="1466635" y="1690688"/>
            <a:ext cx="10896600" cy="4862512"/>
          </a:xfrm>
        </p:spPr>
        <p:txBody>
          <a:bodyPr/>
          <a:lstStyle/>
          <a:p>
            <a:pPr lvl="1"/>
            <a:r>
              <a:rPr lang="es-ES" dirty="0"/>
              <a:t>CAMPUS VIRTUAL MOODLE docencia: </a:t>
            </a:r>
            <a:r>
              <a:rPr lang="es-ES" dirty="0">
                <a:hlinkClick r:id="rId3"/>
              </a:rPr>
              <a:t>https://campus.umh.es/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Secretaría General del Grado en Derecho Semipresencial</a:t>
            </a:r>
          </a:p>
          <a:p>
            <a:pPr marL="457200" lvl="1" indent="0">
              <a:buNone/>
            </a:pPr>
            <a:r>
              <a:rPr lang="es-ES" dirty="0"/>
              <a:t>-Buzón de consultas </a:t>
            </a:r>
          </a:p>
          <a:p>
            <a:pPr marL="457200" lvl="1" indent="0">
              <a:buNone/>
            </a:pPr>
            <a:r>
              <a:rPr lang="es-ES" dirty="0"/>
              <a:t>-Información general: calendario, reglamento, …</a:t>
            </a:r>
          </a:p>
          <a:p>
            <a:pPr marL="457200" lvl="1" indent="0">
              <a:buNone/>
            </a:pPr>
            <a:r>
              <a:rPr lang="es-ES" dirty="0"/>
              <a:t>-Información sobre TFG</a:t>
            </a:r>
          </a:p>
          <a:p>
            <a:pPr marL="457200" lvl="1" indent="0">
              <a:buNone/>
            </a:pPr>
            <a:r>
              <a:rPr lang="es-ES" dirty="0"/>
              <a:t>-Horarios de curso</a:t>
            </a:r>
          </a:p>
          <a:p>
            <a:pPr marL="457200" lvl="1" indent="0">
              <a:buNone/>
            </a:pPr>
            <a:r>
              <a:rPr lang="es-ES" dirty="0"/>
              <a:t>-Calendario de exámenes</a:t>
            </a:r>
          </a:p>
          <a:p>
            <a:pPr marL="457200" lvl="1" indent="0">
              <a:buNone/>
            </a:pPr>
            <a:r>
              <a:rPr lang="es-ES" dirty="0"/>
              <a:t>-Recursos de formación especializada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 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8" name="Marcador de contenido 1"/>
          <p:cNvSpPr txBox="1">
            <a:spLocks/>
          </p:cNvSpPr>
          <p:nvPr/>
        </p:nvSpPr>
        <p:spPr>
          <a:xfrm>
            <a:off x="6676845" y="3520261"/>
            <a:ext cx="10896600" cy="486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7" y="552091"/>
            <a:ext cx="1302731" cy="153610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AEB5469-5287-40AB-B229-93F4FB5A63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059" t="53458" r="29338" b="25715"/>
          <a:stretch/>
        </p:blipFill>
        <p:spPr>
          <a:xfrm>
            <a:off x="409756" y="4801807"/>
            <a:ext cx="8625785" cy="135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17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9AE0A8A-2B01-FC43-AA90-88BA2A4E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205"/>
            <a:ext cx="10896924" cy="1359726"/>
          </a:xfrm>
        </p:spPr>
        <p:txBody>
          <a:bodyPr rtlCol="0"/>
          <a:lstStyle/>
          <a:p>
            <a:pPr rtl="0"/>
            <a:r>
              <a:rPr lang="es-ES" dirty="0"/>
              <a:t>IMPORTANTE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99058" y="8099625"/>
            <a:ext cx="45719" cy="174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>
          <a:xfrm>
            <a:off x="1331082" y="1501607"/>
            <a:ext cx="10896600" cy="4862512"/>
          </a:xfrm>
        </p:spPr>
        <p:txBody>
          <a:bodyPr/>
          <a:lstStyle/>
          <a:p>
            <a:r>
              <a:rPr lang="es-ES" dirty="0"/>
              <a:t>EN CASO DE DUDAS ADMINISTRATIVAS: </a:t>
            </a:r>
          </a:p>
          <a:p>
            <a:endParaRPr lang="es-ES" sz="400" dirty="0"/>
          </a:p>
          <a:p>
            <a:pPr marL="0" indent="0">
              <a:buNone/>
            </a:pPr>
            <a:r>
              <a:rPr lang="es-ES" dirty="0"/>
              <a:t> FACULTAD DE CIENCIAS SOCIALES Y JURÍDICAS DE ELCHE</a:t>
            </a:r>
          </a:p>
          <a:p>
            <a:pPr marL="457200" lvl="1" indent="0">
              <a:buNone/>
            </a:pPr>
            <a:r>
              <a:rPr lang="es-ES" dirty="0">
                <a:hlinkClick r:id="rId3"/>
              </a:rPr>
              <a:t>facultad.csjelx@umh.es</a:t>
            </a:r>
            <a:endParaRPr lang="es-ES" dirty="0"/>
          </a:p>
          <a:p>
            <a:pPr marL="457200" lvl="1" indent="0">
              <a:buNone/>
            </a:pPr>
            <a:r>
              <a:rPr lang="es-ES" dirty="0"/>
              <a:t>fcsjelche.umh.es </a:t>
            </a:r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sp>
        <p:nvSpPr>
          <p:cNvPr id="8" name="Marcador de contenido 1"/>
          <p:cNvSpPr txBox="1">
            <a:spLocks/>
          </p:cNvSpPr>
          <p:nvPr/>
        </p:nvSpPr>
        <p:spPr>
          <a:xfrm>
            <a:off x="6676845" y="3520261"/>
            <a:ext cx="10896600" cy="486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Gill Sans Light" panose="020B0302020104020203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  <a:p>
            <a:pPr lvl="1"/>
            <a:endParaRPr lang="es-E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914186" y="3520261"/>
            <a:ext cx="4491173" cy="299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Correo electróni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545" y="2879839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lobo del mundo, logo del sitio web, diverso, simetría, dibujos animados  png | PNGW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75" y="3232325"/>
            <a:ext cx="138339" cy="13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/>
          <p:cNvSpPr txBox="1"/>
          <p:nvPr/>
        </p:nvSpPr>
        <p:spPr>
          <a:xfrm>
            <a:off x="163904" y="552091"/>
            <a:ext cx="491705" cy="6176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7" y="552091"/>
            <a:ext cx="1302731" cy="153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57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25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00194C"/>
      </a:accent1>
      <a:accent2>
        <a:srgbClr val="EAB200"/>
      </a:accent2>
      <a:accent3>
        <a:srgbClr val="DDDDDD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ustom 28">
      <a:majorFont>
        <a:latin typeface="Gill Sans MT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9217_TF78646930" id="{77AC8223-CA53-4412-A670-488B54EBAAB6}" vid="{82891BCD-8710-43E8-858B-A4A0E547053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FE2D894-9887-4C6E-B664-EB7E082F3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A67AA4-7A39-4D54-84CA-5821BEF7F7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DE6D2A-0A40-4DAB-B8AE-656243D6AB33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viaje</Template>
  <TotalTime>0</TotalTime>
  <Words>445</Words>
  <Application>Microsoft Office PowerPoint</Application>
  <PresentationFormat>Panorámica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Adobe Devanagari</vt:lpstr>
      <vt:lpstr>Arial</vt:lpstr>
      <vt:lpstr>Berlin Sans FB Demi</vt:lpstr>
      <vt:lpstr>Calibri</vt:lpstr>
      <vt:lpstr>Century Schoolbook</vt:lpstr>
      <vt:lpstr>Gill Sans MT</vt:lpstr>
      <vt:lpstr>Gill Sans Nova Light</vt:lpstr>
      <vt:lpstr>Helvetica Light</vt:lpstr>
      <vt:lpstr>Roboto Black</vt:lpstr>
      <vt:lpstr>verdana</vt:lpstr>
      <vt:lpstr>Tema de Office</vt:lpstr>
      <vt:lpstr>   SEMIPRESENCIAL</vt:lpstr>
      <vt:lpstr>Contacto</vt:lpstr>
      <vt:lpstr>JORNADAS DE BIENVENIDA </vt:lpstr>
      <vt:lpstr>UNIVERSIDAD: formación intelectual y personal “UNIVERSAL”</vt:lpstr>
      <vt:lpstr>En el grado en Derecho. Facultad de Ciencias Sociales y Jurídicas</vt:lpstr>
      <vt:lpstr>CAMPUS UMH</vt:lpstr>
      <vt:lpstr>CAMPUS UMH</vt:lpstr>
      <vt:lpstr>CAMPUS UMH</vt:lpstr>
      <vt:lpstr>IMPORTANTE</vt:lpstr>
      <vt:lpstr>   SEMIPRESENCIAL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Paloma Arrabal</dc:creator>
  <cp:lastModifiedBy>Arrabal Platero, Paloma</cp:lastModifiedBy>
  <cp:revision>3</cp:revision>
  <dcterms:created xsi:type="dcterms:W3CDTF">2020-09-21T09:51:36Z</dcterms:created>
  <dcterms:modified xsi:type="dcterms:W3CDTF">2025-09-12T12:03:24Z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